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Sora Semi Bold"/>
      <p:regular r:id="rId13"/>
    </p:embeddedFont>
    <p:embeddedFont>
      <p:font typeface="Sora Semi Bold"/>
      <p:regular r:id="rId14"/>
    </p:embeddedFont>
    <p:embeddedFont>
      <p:font typeface="Sora Light"/>
      <p:regular r:id="rId15"/>
    </p:embeddedFont>
    <p:embeddedFont>
      <p:font typeface="Sora Light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57005"/>
            <a:ext cx="762738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UNIDAD DE INVESTIGACIONES FINANCIERAS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758309" y="4334113"/>
            <a:ext cx="762738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Sistemas sustanciales | Sistemas administrativos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171" y="760095"/>
            <a:ext cx="1341405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SISTEMAS SUSTANCIALES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08171" y="1211937"/>
            <a:ext cx="4573072" cy="571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Sistema Némesis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608171" y="2044184"/>
            <a:ext cx="1341405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Registro y seguimiento de casos de investigación, personas vinculadas y relación entre personas vinculadas.</a:t>
            </a:r>
            <a:endParaRPr lang="en-US" sz="1350" dirty="0"/>
          </a:p>
        </p:txBody>
      </p:sp>
      <p:sp>
        <p:nvSpPr>
          <p:cNvPr id="5" name="Shape 3"/>
          <p:cNvSpPr/>
          <p:nvPr/>
        </p:nvSpPr>
        <p:spPr>
          <a:xfrm>
            <a:off x="608171" y="2517815"/>
            <a:ext cx="4355544" cy="2181344"/>
          </a:xfrm>
          <a:prstGeom prst="roundRect">
            <a:avLst>
              <a:gd name="adj" fmla="val 5030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5311" y="2517815"/>
            <a:ext cx="91440" cy="2181344"/>
          </a:xfrm>
          <a:prstGeom prst="roundRect">
            <a:avLst>
              <a:gd name="adj" fmla="val 79821"/>
            </a:avLst>
          </a:prstGeom>
          <a:solidFill>
            <a:srgbClr val="DA1B2E"/>
          </a:solidFill>
          <a:ln/>
        </p:spPr>
      </p:sp>
      <p:sp>
        <p:nvSpPr>
          <p:cNvPr id="7" name="Text 5"/>
          <p:cNvSpPr/>
          <p:nvPr/>
        </p:nvSpPr>
        <p:spPr>
          <a:xfrm>
            <a:off x="873323" y="2714387"/>
            <a:ext cx="389382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Subsistema de Solicitudes de Información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73323" y="3390067"/>
            <a:ext cx="3893820" cy="1112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Permite enviar Solicitudes de Información a Sujetos Obligados en el marco de la investigación realizada a una persona natural o jurídica.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5137428" y="2517815"/>
            <a:ext cx="4355544" cy="2181344"/>
          </a:xfrm>
          <a:prstGeom prst="roundRect">
            <a:avLst>
              <a:gd name="adj" fmla="val 5030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14568" y="2517815"/>
            <a:ext cx="91440" cy="2181344"/>
          </a:xfrm>
          <a:prstGeom prst="roundRect">
            <a:avLst>
              <a:gd name="adj" fmla="val 79821"/>
            </a:avLst>
          </a:prstGeom>
          <a:solidFill>
            <a:srgbClr val="DA1B2E"/>
          </a:solidFill>
          <a:ln/>
        </p:spPr>
      </p:sp>
      <p:sp>
        <p:nvSpPr>
          <p:cNvPr id="11" name="Text 9"/>
          <p:cNvSpPr/>
          <p:nvPr/>
        </p:nvSpPr>
        <p:spPr>
          <a:xfrm>
            <a:off x="5402580" y="2714387"/>
            <a:ext cx="389382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Subsistema de atención de requerimientos Fiscales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5402580" y="3390067"/>
            <a:ext cx="3893820" cy="834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Microservicios para la recepción de requerimientos fiscales del Ministerio Público.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9666684" y="2517815"/>
            <a:ext cx="4355544" cy="2181344"/>
          </a:xfrm>
          <a:prstGeom prst="roundRect">
            <a:avLst>
              <a:gd name="adj" fmla="val 5030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43824" y="2517815"/>
            <a:ext cx="91440" cy="2181344"/>
          </a:xfrm>
          <a:prstGeom prst="roundRect">
            <a:avLst>
              <a:gd name="adj" fmla="val 79821"/>
            </a:avLst>
          </a:prstGeom>
          <a:solidFill>
            <a:srgbClr val="DA1B2E"/>
          </a:solidFill>
          <a:ln/>
        </p:spPr>
      </p:sp>
      <p:sp>
        <p:nvSpPr>
          <p:cNvPr id="15" name="Text 13"/>
          <p:cNvSpPr/>
          <p:nvPr/>
        </p:nvSpPr>
        <p:spPr>
          <a:xfrm>
            <a:off x="9931837" y="2714387"/>
            <a:ext cx="389382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Subsistema de atención de solicitudes de investigación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9931837" y="3390067"/>
            <a:ext cx="3893820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Microservicios para la recepción de solicitudes de investigación del VTILCC.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608171" y="4872871"/>
            <a:ext cx="4355544" cy="2752844"/>
          </a:xfrm>
          <a:prstGeom prst="roundRect">
            <a:avLst>
              <a:gd name="adj" fmla="val 3986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585311" y="4872871"/>
            <a:ext cx="91440" cy="2752844"/>
          </a:xfrm>
          <a:prstGeom prst="roundRect">
            <a:avLst>
              <a:gd name="adj" fmla="val 79821"/>
            </a:avLst>
          </a:prstGeom>
          <a:solidFill>
            <a:srgbClr val="DA1B2E"/>
          </a:solidFill>
          <a:ln/>
        </p:spPr>
      </p:sp>
      <p:sp>
        <p:nvSpPr>
          <p:cNvPr id="19" name="Text 17"/>
          <p:cNvSpPr/>
          <p:nvPr/>
        </p:nvSpPr>
        <p:spPr>
          <a:xfrm>
            <a:off x="873323" y="5069443"/>
            <a:ext cx="389382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Subsistema de consultas abiertas (servicios web e información de las bases de datos internas)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873323" y="6316623"/>
            <a:ext cx="3893820" cy="1112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Permite consultar individualmente por entidad externa los servicios web de consulta y también se puede revisar información del sistema SISO v2.</a:t>
            </a:r>
            <a:endParaRPr lang="en-US" sz="1350" dirty="0"/>
          </a:p>
        </p:txBody>
      </p:sp>
      <p:sp>
        <p:nvSpPr>
          <p:cNvPr id="21" name="Shape 19"/>
          <p:cNvSpPr/>
          <p:nvPr/>
        </p:nvSpPr>
        <p:spPr>
          <a:xfrm>
            <a:off x="5137428" y="4872871"/>
            <a:ext cx="4355544" cy="2752844"/>
          </a:xfrm>
          <a:prstGeom prst="roundRect">
            <a:avLst>
              <a:gd name="adj" fmla="val 3986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5114568" y="4872871"/>
            <a:ext cx="91440" cy="2752844"/>
          </a:xfrm>
          <a:prstGeom prst="roundRect">
            <a:avLst>
              <a:gd name="adj" fmla="val 79821"/>
            </a:avLst>
          </a:prstGeom>
          <a:solidFill>
            <a:srgbClr val="DA1B2E"/>
          </a:solidFill>
          <a:ln/>
        </p:spPr>
      </p:sp>
      <p:sp>
        <p:nvSpPr>
          <p:cNvPr id="23" name="Text 21"/>
          <p:cNvSpPr/>
          <p:nvPr/>
        </p:nvSpPr>
        <p:spPr>
          <a:xfrm>
            <a:off x="5402580" y="5069443"/>
            <a:ext cx="389382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Subsistema de remisión de informe de inteligencia (Fiscalía - VTILCC)</a:t>
            </a:r>
            <a:endParaRPr lang="en-US" sz="1800" dirty="0"/>
          </a:p>
        </p:txBody>
      </p:sp>
      <p:sp>
        <p:nvSpPr>
          <p:cNvPr id="24" name="Text 22"/>
          <p:cNvSpPr/>
          <p:nvPr/>
        </p:nvSpPr>
        <p:spPr>
          <a:xfrm>
            <a:off x="5402580" y="6030873"/>
            <a:ext cx="3893820" cy="1112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Permite remitir el informe de inteligencia (nota) a la Fiscalía o VTILCC a través de servicios web a través de un medio seguro y encriptando el informe.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220" y="827008"/>
            <a:ext cx="13395960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SISTEMAS SUSTANCIALES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617220" y="1285399"/>
            <a:ext cx="5284351" cy="580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Sistemas Estratégicos</a:t>
            </a:r>
            <a:endParaRPr lang="en-US" sz="3650" dirty="0"/>
          </a:p>
        </p:txBody>
      </p:sp>
      <p:sp>
        <p:nvSpPr>
          <p:cNvPr id="4" name="Shape 2"/>
          <p:cNvSpPr/>
          <p:nvPr/>
        </p:nvSpPr>
        <p:spPr>
          <a:xfrm>
            <a:off x="617220" y="2129909"/>
            <a:ext cx="4347686" cy="2768560"/>
          </a:xfrm>
          <a:prstGeom prst="roundRect">
            <a:avLst>
              <a:gd name="adj" fmla="val 3963"/>
            </a:avLst>
          </a:prstGeom>
          <a:solidFill>
            <a:srgbClr val="FFFFFF"/>
          </a:solidFill>
          <a:ln w="22860">
            <a:solidFill>
              <a:srgbClr val="5E208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94360" y="2129909"/>
            <a:ext cx="91440" cy="2768560"/>
          </a:xfrm>
          <a:prstGeom prst="roundRect">
            <a:avLst>
              <a:gd name="adj" fmla="val 81004"/>
            </a:avLst>
          </a:prstGeom>
          <a:solidFill>
            <a:srgbClr val="5E208E"/>
          </a:solidFill>
          <a:ln/>
        </p:spPr>
      </p:sp>
      <p:sp>
        <p:nvSpPr>
          <p:cNvPr id="6" name="Text 4"/>
          <p:cNvSpPr/>
          <p:nvPr/>
        </p:nvSpPr>
        <p:spPr>
          <a:xfrm>
            <a:off x="1665089" y="2329101"/>
            <a:ext cx="2320409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Sistema SISO v2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84992" y="2724864"/>
            <a:ext cx="3880723" cy="197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Sistema para reportar información de formularios PCC, PEP, ROS, ROG y operaciones de o hacia Paraísos Fiscales de forma periódica y en cumplimiento a los instructivos emitidos por la UIF. También se realiza el registro de Divisas e Infracciones de la Aduana Nacional.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5141238" y="2129909"/>
            <a:ext cx="4347805" cy="2768560"/>
          </a:xfrm>
          <a:prstGeom prst="roundRect">
            <a:avLst>
              <a:gd name="adj" fmla="val 3963"/>
            </a:avLst>
          </a:prstGeom>
          <a:solidFill>
            <a:srgbClr val="FFFFFF"/>
          </a:solidFill>
          <a:ln w="22860">
            <a:solidFill>
              <a:srgbClr val="5E208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18378" y="2129909"/>
            <a:ext cx="91440" cy="2768560"/>
          </a:xfrm>
          <a:prstGeom prst="roundRect">
            <a:avLst>
              <a:gd name="adj" fmla="val 81004"/>
            </a:avLst>
          </a:prstGeom>
          <a:solidFill>
            <a:srgbClr val="5E208E"/>
          </a:solidFill>
          <a:ln/>
        </p:spPr>
      </p:sp>
      <p:sp>
        <p:nvSpPr>
          <p:cNvPr id="10" name="Text 8"/>
          <p:cNvSpPr/>
          <p:nvPr/>
        </p:nvSpPr>
        <p:spPr>
          <a:xfrm>
            <a:off x="6189226" y="2329101"/>
            <a:ext cx="2320409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Sistema SADI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5409009" y="2724864"/>
            <a:ext cx="3880842" cy="1410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Registro de casos de investigación, personas vinculadas y solicitudes de información a Sujetos Obligados (solo al sector de pago móvil - TIGO), sistema antiguo.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9665375" y="2129909"/>
            <a:ext cx="4347686" cy="2768560"/>
          </a:xfrm>
          <a:prstGeom prst="roundRect">
            <a:avLst>
              <a:gd name="adj" fmla="val 3963"/>
            </a:avLst>
          </a:prstGeom>
          <a:solidFill>
            <a:srgbClr val="FFFFFF"/>
          </a:solidFill>
          <a:ln w="22860">
            <a:solidFill>
              <a:srgbClr val="5E208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42515" y="2129909"/>
            <a:ext cx="91440" cy="2768560"/>
          </a:xfrm>
          <a:prstGeom prst="roundRect">
            <a:avLst>
              <a:gd name="adj" fmla="val 81004"/>
            </a:avLst>
          </a:prstGeom>
          <a:solidFill>
            <a:srgbClr val="5E208E"/>
          </a:solidFill>
          <a:ln/>
        </p:spPr>
      </p:sp>
      <p:sp>
        <p:nvSpPr>
          <p:cNvPr id="14" name="Text 12"/>
          <p:cNvSpPr/>
          <p:nvPr/>
        </p:nvSpPr>
        <p:spPr>
          <a:xfrm>
            <a:off x="10713244" y="2329101"/>
            <a:ext cx="2320409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Sistema Caronte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9933146" y="2724864"/>
            <a:ext cx="3880723" cy="1128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Registro de los Sujeto Obligados, Funcionarios Responsables, Funcionarios Responsables Suplentes y Analistas de Cumplimiento ante la UIF.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17220" y="5074801"/>
            <a:ext cx="4347686" cy="2486501"/>
          </a:xfrm>
          <a:prstGeom prst="roundRect">
            <a:avLst>
              <a:gd name="adj" fmla="val 4413"/>
            </a:avLst>
          </a:prstGeom>
          <a:solidFill>
            <a:srgbClr val="FFFFFF"/>
          </a:solidFill>
          <a:ln w="22860">
            <a:solidFill>
              <a:srgbClr val="5E208E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94360" y="5074801"/>
            <a:ext cx="91440" cy="2486501"/>
          </a:xfrm>
          <a:prstGeom prst="roundRect">
            <a:avLst>
              <a:gd name="adj" fmla="val 81004"/>
            </a:avLst>
          </a:prstGeom>
          <a:solidFill>
            <a:srgbClr val="5E208E"/>
          </a:solidFill>
          <a:ln/>
        </p:spPr>
      </p:sp>
      <p:sp>
        <p:nvSpPr>
          <p:cNvPr id="18" name="Text 16"/>
          <p:cNvSpPr/>
          <p:nvPr/>
        </p:nvSpPr>
        <p:spPr>
          <a:xfrm>
            <a:off x="1665089" y="5273993"/>
            <a:ext cx="2320409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Priorizador ROS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884992" y="5669756"/>
            <a:ext cx="3880723" cy="1692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Herramienta que evalúa y clasifica automáticamente los Reportes de Operaciones Sospechosas (ROS) con base en criterios de riesgo, optimizando el tiempo de respuesta y la eficiencia en la investigación de alertas.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5141238" y="5074801"/>
            <a:ext cx="4347805" cy="2486501"/>
          </a:xfrm>
          <a:prstGeom prst="roundRect">
            <a:avLst>
              <a:gd name="adj" fmla="val 4413"/>
            </a:avLst>
          </a:prstGeom>
          <a:solidFill>
            <a:srgbClr val="FFFFFF"/>
          </a:solidFill>
          <a:ln w="22860">
            <a:solidFill>
              <a:srgbClr val="5E208E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118378" y="5074801"/>
            <a:ext cx="91440" cy="2486501"/>
          </a:xfrm>
          <a:prstGeom prst="roundRect">
            <a:avLst>
              <a:gd name="adj" fmla="val 81004"/>
            </a:avLst>
          </a:prstGeom>
          <a:solidFill>
            <a:srgbClr val="5E208E"/>
          </a:solidFill>
          <a:ln/>
        </p:spPr>
      </p:sp>
      <p:sp>
        <p:nvSpPr>
          <p:cNvPr id="22" name="Text 20"/>
          <p:cNvSpPr/>
          <p:nvPr/>
        </p:nvSpPr>
        <p:spPr>
          <a:xfrm>
            <a:off x="5649516" y="5273993"/>
            <a:ext cx="339971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Sistema de Búsqueda Global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5409009" y="5669756"/>
            <a:ext cx="3880842" cy="1410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Permite la búsqueda integral y unificada de información a través de diversas fuentes de datos internas y externas, facilitando el acceso rápido a la información relevante para investigaciones.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9665375" y="5074801"/>
            <a:ext cx="4347686" cy="2486501"/>
          </a:xfrm>
          <a:prstGeom prst="roundRect">
            <a:avLst>
              <a:gd name="adj" fmla="val 4413"/>
            </a:avLst>
          </a:prstGeom>
          <a:solidFill>
            <a:srgbClr val="FFFFFF"/>
          </a:solidFill>
          <a:ln w="22860">
            <a:solidFill>
              <a:srgbClr val="5E208E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9642515" y="5074801"/>
            <a:ext cx="91440" cy="2486501"/>
          </a:xfrm>
          <a:prstGeom prst="roundRect">
            <a:avLst>
              <a:gd name="adj" fmla="val 81004"/>
            </a:avLst>
          </a:prstGeom>
          <a:solidFill>
            <a:srgbClr val="5E208E"/>
          </a:solidFill>
          <a:ln/>
        </p:spPr>
      </p:sp>
      <p:sp>
        <p:nvSpPr>
          <p:cNvPr id="26" name="Text 24"/>
          <p:cNvSpPr/>
          <p:nvPr/>
        </p:nvSpPr>
        <p:spPr>
          <a:xfrm>
            <a:off x="10222706" y="5273993"/>
            <a:ext cx="330160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Plataforma Data Warehouse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9933146" y="5669756"/>
            <a:ext cx="3880723" cy="1692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Plataforma centralizada para el almacenamiento, gestión y análisis de grandes volúmenes de datos estructurados y no estructurados, optimizando la inteligencia de negocios y el reporting estratégico.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297" y="522446"/>
            <a:ext cx="5679043" cy="623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Sistemas Estratégicos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63297" y="1619488"/>
            <a:ext cx="2712363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Sistema de Convenio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663297" y="2120622"/>
            <a:ext cx="6420683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Registro y seguimiento de Convenios suscritos por la UIF con otras entidades.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63297" y="2916555"/>
            <a:ext cx="5100280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Sistema de Listas de la Naciones Unidas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663297" y="3417689"/>
            <a:ext cx="6420683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Sistema que automatiza las listas publicadas en formato xml de la página de la ONU, para consulta de los Sujetos Obligados.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63297" y="4213622"/>
            <a:ext cx="6044446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Sistema para la Evaluación Nacional de Riesgos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663297" y="4714756"/>
            <a:ext cx="6420683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Sistema desarrollado para realizar seguimiento a la Evaluación Nacional de Riesgos (ENR).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63297" y="5510689"/>
            <a:ext cx="2502694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Sistema de Riesgos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663297" y="6011823"/>
            <a:ext cx="6420683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Sistema que permite la gestión del riesgo de un Sujeto Obligado, registrándose los eventos, causas y controles, para que se calcule una matriz de riesgos.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554039" y="1619488"/>
            <a:ext cx="3476744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Sistema del campus Gafilat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554039" y="2120622"/>
            <a:ext cx="6420683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Espacio para compartir Fuentes de Información Abierta de los diferentes países del grupo GELAVEX.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554039" y="2916555"/>
            <a:ext cx="6420683" cy="623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Sistema centralizado para el consumo de servicios web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554039" y="3729395"/>
            <a:ext cx="6420683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Microservicios que consume servicios web de diferentes entidades con las que se suscribió un convenio interinstitucional y son publicados internamente para los sistemas de la UIF.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554039" y="4828580"/>
            <a:ext cx="3184803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Página Web institucional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7554039" y="5329714"/>
            <a:ext cx="6420683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Permite la publicación y difusión de información institucional de la UIF.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7554039" y="6125647"/>
            <a:ext cx="2839045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Plataforma E-Learning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554039" y="6626781"/>
            <a:ext cx="6420683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Plataforma que tiene el objetivo de capacitar virtualmente a funcionarios responsables y equipo de cumplimiento de los Sujetos Obligados.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65691"/>
            <a:ext cx="75278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Sistemas Administrativos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1911668"/>
            <a:ext cx="6448544" cy="2494478"/>
          </a:xfrm>
          <a:prstGeom prst="roundRect">
            <a:avLst>
              <a:gd name="adj" fmla="val 3648"/>
            </a:avLst>
          </a:prstGeom>
          <a:solidFill>
            <a:srgbClr val="F9D2D6"/>
          </a:solidFill>
          <a:ln w="7620">
            <a:solidFill>
              <a:srgbClr val="204C8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82504" y="2135862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204C8E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217" y="2314575"/>
            <a:ext cx="292418" cy="2924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2504" y="30023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Sistema SICOD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2504" y="3488531"/>
            <a:ext cx="6000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Gestión de trámites, flujo de asignaciones entre usuarios y generación de documentos.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428" y="1911668"/>
            <a:ext cx="6448663" cy="2494478"/>
          </a:xfrm>
          <a:prstGeom prst="roundRect">
            <a:avLst>
              <a:gd name="adj" fmla="val 3648"/>
            </a:avLst>
          </a:prstGeom>
          <a:solidFill>
            <a:srgbClr val="F9D2D6"/>
          </a:solidFill>
          <a:ln w="7620">
            <a:solidFill>
              <a:srgbClr val="204C8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47623" y="2135862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204C8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6335" y="2314575"/>
            <a:ext cx="292418" cy="29241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7623" y="30023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Sistema SAFI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47623" y="3488531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Gestión de activos fijos y materiales de almacén de todos los funcionarios de la UIF.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58309" y="4622721"/>
            <a:ext cx="6448544" cy="2841188"/>
          </a:xfrm>
          <a:prstGeom prst="roundRect">
            <a:avLst>
              <a:gd name="adj" fmla="val 3203"/>
            </a:avLst>
          </a:prstGeom>
          <a:solidFill>
            <a:srgbClr val="F9D2D6"/>
          </a:solidFill>
          <a:ln w="7620">
            <a:solidFill>
              <a:srgbClr val="204C8E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2504" y="4846915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204C8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1217" y="5025628"/>
            <a:ext cx="292418" cy="29241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504" y="57134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Sistema SB-10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2504" y="6199584"/>
            <a:ext cx="600015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Gestiona solicitudes de excepción (permisos), vacaciones y marcado de ingreso y salida de los funcionarios de la UIF.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3428" y="4622721"/>
            <a:ext cx="6448663" cy="2841188"/>
          </a:xfrm>
          <a:prstGeom prst="roundRect">
            <a:avLst>
              <a:gd name="adj" fmla="val 3203"/>
            </a:avLst>
          </a:prstGeom>
          <a:solidFill>
            <a:srgbClr val="F9D2D6"/>
          </a:solidFill>
          <a:ln w="7620">
            <a:solidFill>
              <a:srgbClr val="204C8E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47623" y="4846915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204C8E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6335" y="5025628"/>
            <a:ext cx="292418" cy="29241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7623" y="57134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Sistema de RRHH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47623" y="6199584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Permite registrar información personal y profesional de los funcionarios que ingresan a la UIF.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668" y="304681"/>
            <a:ext cx="7090886" cy="70908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7668" y="7561659"/>
            <a:ext cx="2915603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2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2025-12-22T05:33:40Z</dcterms:created>
  <dcterms:modified xsi:type="dcterms:W3CDTF">2025-12-22T05:33:40Z</dcterms:modified>
</cp:coreProperties>
</file>